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7" r:id="rId2"/>
    <p:sldId id="266" r:id="rId3"/>
    <p:sldId id="268" r:id="rId4"/>
    <p:sldId id="269" r:id="rId5"/>
    <p:sldId id="271" r:id="rId6"/>
    <p:sldId id="270" r:id="rId7"/>
    <p:sldId id="276" r:id="rId8"/>
    <p:sldId id="277" r:id="rId9"/>
    <p:sldId id="275" r:id="rId10"/>
    <p:sldId id="274" r:id="rId11"/>
    <p:sldId id="272" r:id="rId12"/>
    <p:sldId id="273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1" autoAdjust="0"/>
    <p:restoredTop sz="94643" autoAdjust="0"/>
  </p:normalViewPr>
  <p:slideViewPr>
    <p:cSldViewPr>
      <p:cViewPr>
        <p:scale>
          <a:sx n="91" d="100"/>
          <a:sy n="91" d="100"/>
        </p:scale>
        <p:origin x="-1902" y="-10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D809D-7802-4C70-BAFA-438A166AC3D8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A1E7D-F1E0-47E1-AA92-195FE0E0B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0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52AA-1F0F-4E8A-8EF8-7B9CD3F719DE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4130-5F66-4BDA-BB82-24045900163E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70A4-C9CA-49A0-A363-8C653D09B693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63E8-096D-413F-B955-10B530FEE901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0D9-609B-42D6-9CF8-D8996ACC804B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6EB-5ACD-4133-9E13-3315B3B9E86B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7720-05DE-4A28-A7A4-B627FC44F658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FF9C-753C-4890-A78B-37C686CB03E9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B23-A199-4392-A94E-71BF681A4EDC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E2FE-2D7F-4553-BD51-6B1650133888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F675-CCDD-4098-A4DA-E9E28E0D24CA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9C83B-3B1F-43B8-A299-3A005392F699}" type="datetime1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9D7A1DF648876D71504FB72EE53B8B8AB618C357C7D3E4ECAFBB4489A6l3v5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115616" y="1851670"/>
            <a:ext cx="6120680" cy="1102519"/>
          </a:xfrm>
        </p:spPr>
        <p:txBody>
          <a:bodyPr anchor="t">
            <a:noAutofit/>
          </a:bodyPr>
          <a:lstStyle/>
          <a:p>
            <a:pPr algn="l"/>
            <a:r>
              <a:rPr lang="ru-RU" sz="3200" b="1" dirty="0" smtClean="0"/>
              <a:t>Единые стандарты деятельности саморегулируемых организаций</a:t>
            </a:r>
            <a:endParaRPr lang="ru-RU" sz="3200" dirty="0"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48064" y="3507854"/>
            <a:ext cx="3888432" cy="5580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Автор:	</a:t>
            </a:r>
            <a:r>
              <a:rPr lang="ru-RU" b="1" i="1" dirty="0" smtClean="0"/>
              <a:t>Алексей Ф. Суров</a:t>
            </a:r>
          </a:p>
          <a:p>
            <a:pPr algn="just"/>
            <a:r>
              <a:rPr lang="ru-RU" dirty="0" smtClean="0"/>
              <a:t>Директор Департамента, кандидат юридических наук, доцент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1500180"/>
            <a:ext cx="3429024" cy="11787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995686"/>
            <a:ext cx="4572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Квалификационные стандарты саморегулируемой организации являются внутренними документами саморегулируемой организации</a:t>
            </a:r>
          </a:p>
        </p:txBody>
      </p:sp>
      <p:pic>
        <p:nvPicPr>
          <p:cNvPr id="7" name="Picture 2" descr="http://www.atlant-pravo.ru/upload/medialibrary/25c/kvalifikac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85002"/>
            <a:ext cx="1472952" cy="14729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4048" y="3795886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Часть 5 статьи 55.5 Градостроительного кодекса Российской Федерации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29734999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1500180"/>
            <a:ext cx="3429024" cy="11787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96352"/>
            <a:ext cx="2473390" cy="3681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59832" y="915566"/>
            <a:ext cx="5832648" cy="37438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450850" algn="l"/>
                <a:tab pos="539750" algn="l"/>
                <a:tab pos="900113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Стандартизация в НОСТРОЙ осуществляется в целях: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450850" algn="l"/>
                <a:tab pos="539750" algn="l"/>
                <a:tab pos="9001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создания Системы стандартизации НОСТРОЙ, обеспечивающей выполнение требований законодательства Российской Федерации в сферах стандартизации, технического регулирования и саморегулирования в области градостроительной деятельности, а также условий для применения единых документов в области стандартизации организациями, осуществляющими деятельность в сфере строительства, реконструкции, капитального ремонта и сметного нормирования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488" algn="l"/>
                <a:tab pos="450850" algn="l"/>
                <a:tab pos="539750" algn="l"/>
                <a:tab pos="9001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формирования на основе установленных Федеральным законом «О стандартизации в Российской Федерации»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принципов стандартизации единого механизма технического регулирования, эффективной модели деятельности саморегулируемых организаций, требований к квалификациям работников членов саморегулируемых организаций, отвечающих требованиям Градостроительного кодекса Российской Федерации</a:t>
            </a:r>
          </a:p>
          <a:p>
            <a:pPr indent="539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90488" algn="l"/>
                <a:tab pos="450850" algn="l"/>
                <a:tab pos="539750" algn="l"/>
                <a:tab pos="900113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обеспечения единства измерений, сопоставимости и достоверности их результатов при строительстве</a:t>
            </a:r>
          </a:p>
        </p:txBody>
      </p:sp>
    </p:spTree>
    <p:extLst>
      <p:ext uri="{BB962C8B-B14F-4D97-AF65-F5344CB8AC3E}">
        <p14:creationId xmlns:p14="http://schemas.microsoft.com/office/powerpoint/2010/main" val="103007790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1500180"/>
            <a:ext cx="3429024" cy="11787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115616" y="2409733"/>
            <a:ext cx="7272808" cy="1968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	</a:t>
            </a:r>
            <a:r>
              <a:rPr lang="ru-RU" sz="2800" dirty="0" smtClean="0">
                <a:solidFill>
                  <a:schemeClr val="tx1"/>
                </a:solidFill>
              </a:rPr>
              <a:t>Национальное объединение строителей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	Контакты: тел/факс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8(495)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987-31-48</a:t>
            </a:r>
            <a:r>
              <a:rPr lang="ru-RU" sz="28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					   </a:t>
            </a:r>
            <a:r>
              <a:rPr lang="en-US" sz="2800" dirty="0" smtClean="0">
                <a:solidFill>
                  <a:schemeClr val="tx1"/>
                </a:solidFill>
              </a:rPr>
              <a:t>987-31-</a:t>
            </a:r>
            <a:r>
              <a:rPr lang="ru-RU" sz="2800" dirty="0" smtClean="0">
                <a:solidFill>
                  <a:schemeClr val="tx1"/>
                </a:solidFill>
              </a:rPr>
              <a:t>50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     эл. почта 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info@nostroy.ru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                           а.</a:t>
            </a:r>
            <a:r>
              <a:rPr lang="en-US" sz="2800" b="1" dirty="0" smtClean="0">
                <a:solidFill>
                  <a:schemeClr val="tx1"/>
                </a:solidFill>
              </a:rPr>
              <a:t>surov@nostroy.ru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183" y="154563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Спасибо за внимание</a:t>
            </a:r>
            <a:endParaRPr lang="ru-RU" dirty="0"/>
          </a:p>
        </p:txBody>
      </p:sp>
      <p:pic>
        <p:nvPicPr>
          <p:cNvPr id="8" name="Picture 57" descr="E:\логотип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23478"/>
            <a:ext cx="107312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46240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1500180"/>
            <a:ext cx="3429024" cy="11787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1423" y="1995686"/>
            <a:ext cx="8569649" cy="2502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ko-K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Саморегулирование, по общему признанию, имеет ряд доказанных достоинств</a:t>
            </a:r>
            <a:r>
              <a:rPr lang="ru-RU" altLang="ko-K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ko-K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ru-RU" altLang="ko-K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ko-K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реагировать на быстрые изменения в индустрии</a:t>
            </a: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ko-K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и гибкость, способность рынка подыскивать подходящий способ регулирования</a:t>
            </a: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дополнительной финансовой ответственности перед потребителями услуг и работ</a:t>
            </a: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ko-K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в решении вопросов корпоративного поведения на рынках и т.д.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528" y="1050355"/>
            <a:ext cx="6768752" cy="8548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70000"/>
              </a:lnSpc>
            </a:pPr>
            <a:r>
              <a:rPr lang="ru-RU" altLang="ko-KR" sz="3200" b="1" dirty="0" smtClean="0"/>
              <a:t>Общие подходы к саморегулированию в зарубежных странах </a:t>
            </a:r>
            <a:endParaRPr lang="ru-RU" sz="3200" b="1" dirty="0" smtClean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1500180"/>
            <a:ext cx="3429024" cy="11787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1050355"/>
            <a:ext cx="6768752" cy="8548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70000"/>
              </a:lnSpc>
            </a:pPr>
            <a:r>
              <a:rPr lang="ru-RU" altLang="ko-KR" sz="3200" b="1" dirty="0" smtClean="0"/>
              <a:t>Общие подходы к саморегулированию в зарубежных странах </a:t>
            </a:r>
            <a:endParaRPr lang="ru-RU" sz="32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211710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ko-K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саморегулирование может иметь и недостатки: </a:t>
            </a:r>
          </a:p>
          <a:p>
            <a:pPr marL="611188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регулирующее </a:t>
            </a:r>
            <a:r>
              <a:rPr lang="ru-RU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на субъектов предпринимательской деятельности слабое, иногда избирательное</a:t>
            </a:r>
          </a:p>
          <a:p>
            <a:pPr marL="611188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стандарты нередко становятся «прикрытием» для самозащиты определенного круга юридических лиц (фирм)</a:t>
            </a:r>
          </a:p>
          <a:p>
            <a:pPr marL="611188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место случаи предвзятости и применения «двойных» стандартов к своим членам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1500180"/>
            <a:ext cx="3429024" cy="11787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323528" y="1707654"/>
            <a:ext cx="3960439" cy="1492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charset="0"/>
              </a:defRPr>
            </a:lvl1pPr>
            <a:lvl2pPr marL="1347788">
              <a:defRPr>
                <a:solidFill>
                  <a:schemeClr val="tx1"/>
                </a:solidFill>
                <a:latin typeface="Arial" charset="0"/>
              </a:defRPr>
            </a:lvl2pPr>
            <a:lvl3pPr marL="1527175">
              <a:defRPr>
                <a:solidFill>
                  <a:schemeClr val="tx1"/>
                </a:solidFill>
                <a:latin typeface="Arial" charset="0"/>
              </a:defRPr>
            </a:lvl3pPr>
            <a:lvl4pPr marL="1706563">
              <a:defRPr>
                <a:solidFill>
                  <a:schemeClr val="tx1"/>
                </a:solidFill>
                <a:latin typeface="Arial" charset="0"/>
              </a:defRPr>
            </a:lvl4pPr>
            <a:lvl5pPr marL="1885950">
              <a:defRPr>
                <a:solidFill>
                  <a:schemeClr val="tx1"/>
                </a:solidFill>
                <a:latin typeface="Arial" charset="0"/>
              </a:defRPr>
            </a:lvl5pPr>
            <a:lvl6pPr marL="2343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00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3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надлежащей ответственности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Низкое качество строительства </a:t>
            </a:r>
          </a:p>
          <a:p>
            <a:pPr algn="just">
              <a:lnSpc>
                <a:spcPct val="13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Недобросовестная конкуренция</a:t>
            </a:r>
          </a:p>
          <a:p>
            <a:pPr algn="just">
              <a:lnSpc>
                <a:spcPct val="13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профессиональных 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5220073" y="1707654"/>
            <a:ext cx="3816423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180975" indent="-18097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2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Возросшая компетентность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и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региональных строительных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объединений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готовность отраслевого сообщества – подготовлен пакет документов, регламентирующих функционирование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</a:t>
            </a:r>
          </a:p>
          <a:p>
            <a:pPr algn="just">
              <a:lnSpc>
                <a:spcPct val="12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увеличения объемов ввода жилья и повышения качества строительства в рамках реализации нацпроекта «Доступное жилье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H:\информация\презентации\Кунсткамера (ФОТО)\IMG_50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291830"/>
            <a:ext cx="1872209" cy="1368152"/>
          </a:xfrm>
          <a:prstGeom prst="rect">
            <a:avLst/>
          </a:prstGeom>
          <a:noFill/>
        </p:spPr>
      </p:pic>
      <p:pic>
        <p:nvPicPr>
          <p:cNvPr id="9" name="Picture 4" descr="H:\информация\презентации\Кунсткамера (ФОТО)\IMG_2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291830"/>
            <a:ext cx="1872208" cy="1368152"/>
          </a:xfrm>
          <a:prstGeom prst="rect">
            <a:avLst/>
          </a:prstGeom>
          <a:noFill/>
        </p:spPr>
      </p:pic>
      <p:sp>
        <p:nvSpPr>
          <p:cNvPr id="10" name="Стрелка вниз 9"/>
          <p:cNvSpPr/>
          <p:nvPr/>
        </p:nvSpPr>
        <p:spPr>
          <a:xfrm>
            <a:off x="323527" y="843558"/>
            <a:ext cx="8712969" cy="792088"/>
          </a:xfrm>
          <a:prstGeom prst="downArrow">
            <a:avLst>
              <a:gd name="adj1" fmla="val 93833"/>
              <a:gd name="adj2" fmla="val 3350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редпосылки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введения саморегулирования в строительстве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1500180"/>
            <a:ext cx="3429024" cy="11787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3463" y="1464755"/>
            <a:ext cx="2400306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400" dirty="0"/>
              <a:t>СРО </a:t>
            </a:r>
            <a:r>
              <a:rPr lang="ru-RU" altLang="ru-RU" sz="2400" dirty="0" smtClean="0"/>
              <a:t>– </a:t>
            </a:r>
          </a:p>
          <a:p>
            <a:r>
              <a:rPr lang="ru-RU" altLang="ru-RU" sz="2400" dirty="0" smtClean="0"/>
              <a:t>коллективный бренд</a:t>
            </a:r>
            <a:endParaRPr lang="ru-RU" altLang="ru-RU" sz="2800" dirty="0"/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3563888" y="3566310"/>
            <a:ext cx="208823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dirty="0">
                <a:latin typeface="+mn-lt"/>
                <a:cs typeface="Arial" pitchFamily="34" charset="0"/>
              </a:rPr>
              <a:t>Выбор СРО и исполнителя</a:t>
            </a:r>
          </a:p>
        </p:txBody>
      </p:sp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51689" y="3150388"/>
            <a:ext cx="37444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063888"/>
                </a:solidFill>
              </a:rPr>
              <a:t>Репутация и возможности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063888"/>
                </a:solidFill>
              </a:rPr>
              <a:t>Опыт и квалификация персонала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063888"/>
                </a:solidFill>
              </a:rPr>
              <a:t>Менеджмент качества/внутренний контроль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rgbClr val="063888"/>
                </a:solidFill>
              </a:rPr>
              <a:t>Материальные </a:t>
            </a:r>
            <a:r>
              <a:rPr lang="ru-RU" altLang="ru-RU" sz="1600" dirty="0">
                <a:solidFill>
                  <a:srgbClr val="063888"/>
                </a:solidFill>
              </a:rPr>
              <a:t>затраты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063888"/>
                </a:solidFill>
              </a:rPr>
              <a:t>Личные контакты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56078" y="935381"/>
            <a:ext cx="64324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altLang="ru-RU" sz="1600" dirty="0" smtClean="0">
                <a:solidFill>
                  <a:srgbClr val="063888"/>
                </a:solidFill>
              </a:rPr>
              <a:t>Стандарты </a:t>
            </a:r>
            <a:r>
              <a:rPr lang="ru-RU" altLang="ru-RU" sz="1600" dirty="0">
                <a:solidFill>
                  <a:srgbClr val="063888"/>
                </a:solidFill>
              </a:rPr>
              <a:t>и правила СРО, правила деловой и профессиональной этики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 sz="1600" dirty="0">
                <a:solidFill>
                  <a:srgbClr val="063888"/>
                </a:solidFill>
              </a:rPr>
              <a:t>Надзор за деятельностью СРО, судебная практика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 sz="1600" dirty="0" smtClean="0">
                <a:solidFill>
                  <a:srgbClr val="063888"/>
                </a:solidFill>
              </a:rPr>
              <a:t>Полное </a:t>
            </a:r>
            <a:r>
              <a:rPr lang="ru-RU" altLang="ru-RU" sz="1600" dirty="0">
                <a:solidFill>
                  <a:srgbClr val="063888"/>
                </a:solidFill>
              </a:rPr>
              <a:t>и своевременное раскрытие информации о членах и СРО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 sz="1600" dirty="0">
                <a:solidFill>
                  <a:srgbClr val="063888"/>
                </a:solidFill>
              </a:rPr>
              <a:t>Финансовая отчетность, размещение компенсационного фонда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 sz="1600" dirty="0" smtClean="0">
                <a:solidFill>
                  <a:srgbClr val="063888"/>
                </a:solidFill>
              </a:rPr>
              <a:t>Доступность </a:t>
            </a:r>
            <a:endParaRPr lang="ru-RU" altLang="ru-RU" sz="1600" dirty="0">
              <a:solidFill>
                <a:srgbClr val="063888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altLang="ru-RU" sz="1600" dirty="0">
                <a:solidFill>
                  <a:srgbClr val="063888"/>
                </a:solidFill>
              </a:rPr>
              <a:t>Сервисы и </a:t>
            </a:r>
            <a:r>
              <a:rPr lang="ru-RU" altLang="ru-RU" sz="1600" dirty="0">
                <a:solidFill>
                  <a:srgbClr val="063888"/>
                </a:solidFill>
              </a:rPr>
              <a:t>услуги, </a:t>
            </a:r>
            <a:r>
              <a:rPr lang="ru-RU" altLang="ru-RU" sz="1600" dirty="0" smtClean="0">
                <a:solidFill>
                  <a:srgbClr val="063888"/>
                </a:solidFill>
              </a:rPr>
              <a:t>страховое </a:t>
            </a:r>
            <a:r>
              <a:rPr lang="ru-RU" altLang="ru-RU" sz="1600" dirty="0">
                <a:solidFill>
                  <a:srgbClr val="063888"/>
                </a:solidFill>
              </a:rPr>
              <a:t>обеспечение</a:t>
            </a:r>
            <a:endParaRPr lang="ru-RU" altLang="ru-RU" sz="1600" dirty="0">
              <a:solidFill>
                <a:srgbClr val="063888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altLang="ru-RU" sz="1600" dirty="0" smtClean="0">
                <a:solidFill>
                  <a:srgbClr val="063888"/>
                </a:solidFill>
              </a:rPr>
              <a:t>Публичность</a:t>
            </a:r>
          </a:p>
          <a:p>
            <a:pPr marL="285750" indent="-285750">
              <a:buFont typeface="Arial" charset="0"/>
              <a:buChar char="•"/>
            </a:pPr>
            <a:r>
              <a:rPr lang="ru-RU" altLang="ru-RU" sz="1600" dirty="0">
                <a:solidFill>
                  <a:srgbClr val="063888"/>
                </a:solidFill>
              </a:rPr>
              <a:t>Дополнительные требования СРО </a:t>
            </a:r>
            <a:r>
              <a:rPr lang="ru-RU" altLang="ru-RU" sz="1600" dirty="0" smtClean="0">
                <a:solidFill>
                  <a:srgbClr val="063888"/>
                </a:solidFill>
              </a:rPr>
              <a:t>+/-</a:t>
            </a:r>
            <a:endParaRPr lang="ru-RU" altLang="ru-RU" sz="1600" dirty="0">
              <a:solidFill>
                <a:srgbClr val="063888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050930"/>
            <a:ext cx="3037478" cy="166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1500180"/>
            <a:ext cx="3429024" cy="11787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084681"/>
            <a:ext cx="64807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Единая система стандартизации должна обеспечить</a:t>
            </a:r>
          </a:p>
        </p:txBody>
      </p:sp>
      <p:pic>
        <p:nvPicPr>
          <p:cNvPr id="7" name="Picture 6" descr="http://zapraudu.info/wp-content/uploads/2011/09/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1059582"/>
            <a:ext cx="1475656" cy="110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6141" y="2174479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Исключение демпинга требований при приеме в члены саморегулируемой организации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Закрепление единых подходов к обеспечению деятельности саморегулируемых организаций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качества, безопасности и конкурентоспособности выпускаемой продукции, выполняемых работ и оказываемых услуг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единых требований к специалистам строительной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единой терминологической системы в сфере строительства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738" y="51470"/>
            <a:ext cx="91230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1500180"/>
            <a:ext cx="3429024" cy="11787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1923678"/>
            <a:ext cx="7344816" cy="25742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Учредительные документы некоммерческой организации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(Федеральный закон от 12.01.1996 № 7-ФЗ «О некоммерческих организациях»);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Стандарты предпринимательской или профессиональной деятельности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(Федеральный закон от 01.12.2007 № 315-ФЗ «О саморегулируемых организациях», Градостроительный кодекс Российской Федерации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предпринимательской или профессиональной деятельности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(Федеральный закон от 01.12.2007 № 315-ФЗ «О саморегулируемых организациях»)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Внутренние документы саморегулируемой организации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(Градостроительный кодекс Российской Федерации)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07504" y="1059582"/>
            <a:ext cx="5400600" cy="504056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756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Документы саморегулируемых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организаций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9168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1500180"/>
            <a:ext cx="3429024" cy="11787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524" y="1877217"/>
            <a:ext cx="85689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компенсационном фонде возмещения вреда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компенсационном фонде обеспечения договорных обязательств (в случаях, предусмотренных частями 2 и 4 статьи 55.4 Кодекса)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о реестре членов саморегулируемой организации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о процедуре рассмотрения жалоб на действия (бездействие) членов саморегулируемой организации и иных обращений, поступивших в саморегулируемую организацию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о проведении саморегулируемой организацией анализа деятельности своих членов на основании информации, представляемой ими в форме отчетов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о членстве в саморегулируемой организации, в том числе о требованиях к членам саморегулируемой организации, о размере, порядке расчета и уплаты вступительного взноса, членских взносов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79512" y="915566"/>
            <a:ext cx="8928992" cy="1008112"/>
          </a:xfrm>
          <a:prstGeom prst="downArrow">
            <a:avLst>
              <a:gd name="adj1" fmla="val 92149"/>
              <a:gd name="adj2" fmla="val 2121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Некоммерческая организация до внесения сведений о ней в государственный реестр саморегулируемых организаций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обязана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и утвердить следующие документы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01821190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1500180"/>
            <a:ext cx="3429024" cy="11787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8" descr="http://karelinform.ru/pic/42476_223x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31590"/>
            <a:ext cx="1730019" cy="12645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63688" y="1371206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Могут ли внутренние документы саморегулируемой организации быть стандартизованы?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571750"/>
            <a:ext cx="8280920" cy="18774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Документ </a:t>
            </a:r>
            <a:r>
              <a:rPr lang="ru-RU" sz="2000" b="1" dirty="0"/>
              <a:t>по стандартизации - </a:t>
            </a:r>
            <a:r>
              <a:rPr lang="ru-RU" sz="2000" dirty="0"/>
              <a:t>документ, в котором для добровольного и многократного применения устанавливаются общие характеристики объекта стандартизации, а также правила и общие принципы в отношении объекта </a:t>
            </a:r>
            <a:r>
              <a:rPr lang="ru-RU" sz="2000" dirty="0" smtClean="0"/>
              <a:t>стандартизации</a:t>
            </a: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29.06.2015 № 162-ФЗ</a:t>
            </a: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стандартизации в Российской Федерации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293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664</Words>
  <Application>Microsoft Office PowerPoint</Application>
  <PresentationFormat>Экран (16:9)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Единые стандарты деятельности саморегулируемых организаций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 лист</dc:title>
  <dc:creator>User</dc:creator>
  <cp:lastModifiedBy>Алексей Ф. Суров</cp:lastModifiedBy>
  <cp:revision>97</cp:revision>
  <dcterms:created xsi:type="dcterms:W3CDTF">2014-01-27T12:22:47Z</dcterms:created>
  <dcterms:modified xsi:type="dcterms:W3CDTF">2016-12-14T18:59:41Z</dcterms:modified>
</cp:coreProperties>
</file>